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6"/>
  </p:notesMasterIdLst>
  <p:handoutMasterIdLst>
    <p:handoutMasterId r:id="rId77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  <p:sldId id="515" r:id="rId73"/>
    <p:sldId id="488" r:id="rId74"/>
    <p:sldId id="517" r:id="rId7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64" d="100"/>
          <a:sy n="64" d="100"/>
        </p:scale>
        <p:origin x="1360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dirty="0"/>
              <a:t>Process state – running, waiting, etc.</a:t>
            </a:r>
          </a:p>
          <a:p>
            <a:r>
              <a:rPr lang="en-US" altLang="en-US" dirty="0"/>
              <a:t>Program counter – location of instruction to next execute</a:t>
            </a:r>
          </a:p>
          <a:p>
            <a:r>
              <a:rPr lang="en-US" altLang="en-US" dirty="0"/>
              <a:t>CPU registers – contents of all process-centric registers</a:t>
            </a:r>
          </a:p>
          <a:p>
            <a:r>
              <a:rPr lang="en-US" altLang="en-US" dirty="0"/>
              <a:t>CPU scheduling </a:t>
            </a:r>
            <a:r>
              <a:rPr lang="en-US" altLang="en-US" dirty="0" smtClean="0"/>
              <a:t>information - </a:t>
            </a:r>
            <a:r>
              <a:rPr lang="en-US" altLang="en-US" dirty="0"/>
              <a:t>priorities, scheduling queue pointers</a:t>
            </a:r>
          </a:p>
          <a:p>
            <a:r>
              <a:rPr lang="en-US" altLang="en-US" dirty="0"/>
              <a:t>Memory-management information – memory allocated to the process</a:t>
            </a:r>
          </a:p>
          <a:p>
            <a:r>
              <a:rPr lang="en-US" altLang="en-US" dirty="0"/>
              <a:t>Accounting information – CPU used, clock time elapsed since start, time limits</a:t>
            </a:r>
          </a:p>
          <a:p>
            <a:r>
              <a:rPr lang="en-US" altLang="en-US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7708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</a:t>
            </a:r>
            <a:r>
              <a:rPr lang="en-US" altLang="en-US" dirty="0" smtClean="0"/>
              <a:t>process (</a:t>
            </a:r>
            <a:r>
              <a:rPr lang="en-US" altLang="en-US" dirty="0"/>
              <a:t>also called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018406" cy="4013652"/>
          </a:xfrm>
        </p:spPr>
        <p:txBody>
          <a:bodyPr/>
          <a:lstStyle/>
          <a:p>
            <a:r>
              <a:rPr lang="en-US" altLang="en-US" sz="2400" dirty="0"/>
              <a:t>So far, process has a single thread of execution</a:t>
            </a:r>
          </a:p>
          <a:p>
            <a:r>
              <a:rPr lang="en-US" altLang="en-US" sz="2400" dirty="0"/>
              <a:t>Consider having multiple program counters per process</a:t>
            </a:r>
          </a:p>
          <a:p>
            <a:pPr lvl="1"/>
            <a:r>
              <a:rPr lang="en-US" altLang="en-US" sz="2400" dirty="0"/>
              <a:t>Multiple locations can execute at once</a:t>
            </a:r>
          </a:p>
          <a:p>
            <a:pPr lvl="2"/>
            <a:r>
              <a:rPr lang="en-US" altLang="en-US" sz="2400" dirty="0"/>
              <a:t>Multiple threads of control -&gt;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sz="2400" dirty="0"/>
              <a:t>Must then have storage for thread details, multiple program counters in PCB</a:t>
            </a:r>
          </a:p>
          <a:p>
            <a:r>
              <a:rPr lang="en-US" altLang="en-US" sz="2400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latin typeface="Courier New" panose="02070309020205020404" pitchFamily="49" charset="0"/>
              </a:rPr>
              <a:t>task_struct</a:t>
            </a:r>
            <a:endParaRPr lang="en-US" altLang="en-US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/>
            </a: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</a:t>
            </a:r>
            <a:r>
              <a:rPr lang="en-US" altLang="en-US" sz="1600" dirty="0" err="1"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struct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process 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1" y="4061310"/>
            <a:ext cx="5986392" cy="206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7319410" cy="3839445"/>
          </a:xfrm>
        </p:spPr>
        <p:txBody>
          <a:bodyPr/>
          <a:lstStyle/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selects among available processes for next execution on CPU core</a:t>
            </a:r>
          </a:p>
          <a:p>
            <a:r>
              <a:rPr lang="en-US" altLang="en-US" sz="2400" dirty="0"/>
              <a:t>Goal -- Maximize CPU use, quickly switch processes onto CPU core</a:t>
            </a:r>
          </a:p>
          <a:p>
            <a:r>
              <a:rPr lang="en-US" altLang="en-US" sz="2400" dirty="0"/>
              <a:t>Maintains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processes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all processes residing in main memory, ready and waiting to execute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processes waiting for an event (i.e., I/O)</a:t>
            </a:r>
          </a:p>
          <a:p>
            <a:pPr lvl="1"/>
            <a:r>
              <a:rPr lang="en-US" altLang="en-US" sz="2400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3" y="1323080"/>
            <a:ext cx="7417108" cy="44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280488"/>
            <a:ext cx="7503768" cy="43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55" y="1625600"/>
            <a:ext cx="6005616" cy="490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922176" cy="4413494"/>
          </a:xfrm>
        </p:spPr>
        <p:txBody>
          <a:bodyPr/>
          <a:lstStyle/>
          <a:p>
            <a:r>
              <a:rPr lang="en-US" altLang="en-US" sz="2400" dirty="0"/>
              <a:t>When CPU switches to another process, the system must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old process and load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for the new process via a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a process represented in the PCB</a:t>
            </a:r>
          </a:p>
          <a:p>
            <a:r>
              <a:rPr lang="en-US" altLang="en-US" sz="2400" dirty="0"/>
              <a:t>Context-switch time is pure overhead; the system does no useful work while switching</a:t>
            </a:r>
          </a:p>
          <a:p>
            <a:pPr lvl="1"/>
            <a:r>
              <a:rPr lang="en-US" altLang="en-US" sz="2400" dirty="0"/>
              <a:t>The more complex the OS and the PCB </a:t>
            </a:r>
            <a:r>
              <a:rPr lang="en-US" altLang="en-US" sz="2400" dirty="0">
                <a:sym typeface="Wingdings" panose="05000000000000000000" pitchFamily="2" charset="2"/>
              </a:rPr>
              <a:t> the </a:t>
            </a:r>
            <a:r>
              <a:rPr lang="en-US" altLang="en-US" sz="2400" dirty="0"/>
              <a:t>longer the context switch</a:t>
            </a:r>
          </a:p>
          <a:p>
            <a:r>
              <a:rPr lang="en-US" altLang="en-US" sz="2400" dirty="0"/>
              <a:t>Time dependent on hardware support</a:t>
            </a:r>
          </a:p>
          <a:p>
            <a:pPr lvl="1"/>
            <a:r>
              <a:rPr lang="en-US" altLang="en-US" sz="2400" dirty="0"/>
              <a:t>Some hardware provides multiple sets of registers per CPU </a:t>
            </a:r>
            <a:r>
              <a:rPr lang="en-US" altLang="en-US" sz="2400" dirty="0">
                <a:sym typeface="Wingdings" panose="05000000000000000000" pitchFamily="2" charset="2"/>
              </a:rPr>
              <a:t></a:t>
            </a:r>
            <a:r>
              <a:rPr lang="en-US" altLang="en-US" sz="2400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sz="2000" dirty="0"/>
              <a:t>Some mobile systems (e.g., early version of iOS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allow only one process to run, others suspended</a:t>
            </a:r>
          </a:p>
          <a:p>
            <a:r>
              <a:rPr lang="en-US" altLang="en-US" sz="2000" dirty="0"/>
              <a:t>Due to screen real estate, user interface limits iOS provides for a </a:t>
            </a:r>
          </a:p>
          <a:p>
            <a:pPr lvl="1"/>
            <a:r>
              <a:rPr lang="en-US" altLang="en-US" sz="2000" dirty="0"/>
              <a:t>Single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sz="2000" dirty="0"/>
              <a:t> process- controlled via user interface</a:t>
            </a:r>
          </a:p>
          <a:p>
            <a:pPr lvl="1"/>
            <a:r>
              <a:rPr lang="en-US" altLang="en-US" sz="2000" dirty="0"/>
              <a:t>Multiple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sz="2000" dirty="0"/>
              <a:t> processes– in memory, running, but not on the display, and with limits</a:t>
            </a:r>
          </a:p>
          <a:p>
            <a:pPr lvl="1"/>
            <a:r>
              <a:rPr lang="en-US" altLang="en-US" sz="2000" dirty="0"/>
              <a:t>Limits include single, short task, receiving notification of events, specific long-running tasks like audio playback</a:t>
            </a:r>
          </a:p>
          <a:p>
            <a:r>
              <a:rPr lang="en-US" altLang="en-US" sz="2000" dirty="0"/>
              <a:t>Android runs foreground and background, with fewer limits</a:t>
            </a:r>
          </a:p>
          <a:p>
            <a:pPr lvl="1"/>
            <a:r>
              <a:rPr lang="en-US" altLang="en-US" sz="2000" dirty="0"/>
              <a:t>Background process uses a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sz="2000" dirty="0"/>
              <a:t> to perform tasks</a:t>
            </a:r>
          </a:p>
          <a:p>
            <a:pPr lvl="1"/>
            <a:r>
              <a:rPr lang="en-US" altLang="en-US" sz="2000" dirty="0"/>
              <a:t>Service can keep running even if background process is suspended</a:t>
            </a:r>
          </a:p>
          <a:p>
            <a:pPr lvl="1"/>
            <a:r>
              <a:rPr lang="en-US" altLang="en-US" sz="2000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sz="2400" dirty="0"/>
              <a:t>System must provide mechanisms for:</a:t>
            </a:r>
          </a:p>
          <a:p>
            <a:pPr lvl="1"/>
            <a:r>
              <a:rPr lang="en-US" altLang="en-US" sz="2400" dirty="0"/>
              <a:t> Process creation</a:t>
            </a:r>
          </a:p>
          <a:p>
            <a:pPr lvl="1"/>
            <a:r>
              <a:rPr lang="en-US" altLang="en-US" sz="2400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sz="2400" dirty="0"/>
              <a:t>Process Concept</a:t>
            </a:r>
          </a:p>
          <a:p>
            <a:r>
              <a:rPr lang="en-US" altLang="en-US" sz="2400" dirty="0"/>
              <a:t>Process Scheduling</a:t>
            </a:r>
          </a:p>
          <a:p>
            <a:r>
              <a:rPr lang="en-US" altLang="en-US" sz="2400" dirty="0"/>
              <a:t>Operations on Processes</a:t>
            </a:r>
          </a:p>
          <a:p>
            <a:r>
              <a:rPr lang="en-US" altLang="en-US" sz="2400" dirty="0"/>
              <a:t>Interprocess Communication</a:t>
            </a:r>
          </a:p>
          <a:p>
            <a:pPr lvl="1"/>
            <a:r>
              <a:rPr lang="en-US" altLang="en-US" sz="2400" dirty="0"/>
              <a:t>IPC in Shared-Memory Systems</a:t>
            </a:r>
          </a:p>
          <a:p>
            <a:pPr lvl="1"/>
            <a:r>
              <a:rPr lang="en-US" altLang="en-US" sz="2400" dirty="0"/>
              <a:t>IPC in Message-Passing Systems</a:t>
            </a:r>
          </a:p>
          <a:p>
            <a:pPr lvl="1"/>
            <a:r>
              <a:rPr lang="en-US" altLang="en-US" sz="2400" dirty="0"/>
              <a:t>Examples of IPC Systems</a:t>
            </a:r>
          </a:p>
          <a:p>
            <a:r>
              <a:rPr lang="en-US" altLang="en-US" sz="2400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4" y="1169988"/>
            <a:ext cx="7971873" cy="498462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 create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processes, which, in turn create other processes, forming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sz="2400" dirty="0"/>
              <a:t> of processes</a:t>
            </a:r>
            <a:endParaRPr lang="en-US" altLang="en-US" sz="1000" dirty="0"/>
          </a:p>
          <a:p>
            <a:r>
              <a:rPr lang="en-US" altLang="en-US" sz="2400" dirty="0"/>
              <a:t>Generally, process identified and managed via a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sz="2400" dirty="0"/>
              <a:t>)</a:t>
            </a:r>
            <a:endParaRPr lang="en-US" altLang="en-US" sz="1000" dirty="0"/>
          </a:p>
          <a:p>
            <a:r>
              <a:rPr lang="en-US" altLang="en-US" sz="2400" dirty="0"/>
              <a:t>Resource sharing options</a:t>
            </a:r>
          </a:p>
          <a:p>
            <a:pPr lvl="1"/>
            <a:r>
              <a:rPr lang="en-US" altLang="en-US" sz="2400" dirty="0"/>
              <a:t>Parent and children share all resources</a:t>
            </a:r>
          </a:p>
          <a:p>
            <a:pPr lvl="1"/>
            <a:r>
              <a:rPr lang="en-US" altLang="en-US" sz="2400" dirty="0"/>
              <a:t>Children share subset of parent</a:t>
            </a:r>
            <a:r>
              <a:rPr lang="ja-JP" altLang="en-US" sz="2400" dirty="0"/>
              <a:t>’</a:t>
            </a:r>
            <a:r>
              <a:rPr lang="en-US" altLang="ja-JP" sz="2400" dirty="0"/>
              <a:t>s resources</a:t>
            </a:r>
          </a:p>
          <a:p>
            <a:pPr lvl="1"/>
            <a:r>
              <a:rPr lang="en-US" altLang="en-US" sz="2400" dirty="0"/>
              <a:t>Parent and child share no resources</a:t>
            </a:r>
            <a:endParaRPr lang="en-US" altLang="en-US" sz="1000" dirty="0"/>
          </a:p>
          <a:p>
            <a:r>
              <a:rPr lang="en-US" altLang="en-US" sz="2400" dirty="0"/>
              <a:t>Execution options</a:t>
            </a:r>
          </a:p>
          <a:p>
            <a:pPr lvl="1"/>
            <a:r>
              <a:rPr lang="en-US" altLang="en-US" sz="2400" dirty="0"/>
              <a:t>Parent and children execute concurrently</a:t>
            </a:r>
          </a:p>
          <a:p>
            <a:pPr lvl="1"/>
            <a:r>
              <a:rPr lang="en-US" altLang="en-US" sz="2400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sz="2000" dirty="0"/>
              <a:t>Address space</a:t>
            </a:r>
          </a:p>
          <a:p>
            <a:pPr lvl="1"/>
            <a:r>
              <a:rPr lang="en-US" altLang="en-US" sz="2000" dirty="0"/>
              <a:t>Child duplicate of parent</a:t>
            </a:r>
          </a:p>
          <a:p>
            <a:pPr lvl="1"/>
            <a:r>
              <a:rPr lang="en-US" altLang="en-US" sz="2000" dirty="0"/>
              <a:t>Child has a program loaded into it</a:t>
            </a:r>
          </a:p>
          <a:p>
            <a:r>
              <a:rPr lang="en-US" altLang="en-US" sz="2000" dirty="0"/>
              <a:t>UNIX examples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 </a:t>
            </a:r>
            <a:r>
              <a:rPr lang="en-US" altLang="en-US" sz="2000" dirty="0"/>
              <a:t>to replace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space with a new program</a:t>
            </a:r>
          </a:p>
          <a:p>
            <a:pPr lvl="1"/>
            <a:r>
              <a:rPr lang="en-US" altLang="en-US" sz="2000" dirty="0"/>
              <a:t>Parent process calls </a:t>
            </a:r>
            <a:r>
              <a:rPr lang="en-US" altLang="en-US" sz="2400" b="1" dirty="0"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4721087"/>
            <a:ext cx="7914146" cy="13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866062" cy="4463927"/>
          </a:xfrm>
        </p:spPr>
        <p:txBody>
          <a:bodyPr/>
          <a:lstStyle/>
          <a:p>
            <a:r>
              <a:rPr lang="en-US" altLang="en-US" sz="2000" dirty="0"/>
              <a:t>Process executes last statement and then asks the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delete it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call.</a:t>
            </a:r>
          </a:p>
          <a:p>
            <a:pPr lvl="1"/>
            <a:r>
              <a:rPr lang="en-US" altLang="en-US" sz="2000" dirty="0"/>
              <a:t>Returns  status data from child to parent (via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resources are </a:t>
            </a:r>
            <a:r>
              <a:rPr lang="en-US" altLang="ja-JP" sz="2000" dirty="0" smtClean="0"/>
              <a:t>released </a:t>
            </a:r>
            <a:r>
              <a:rPr lang="en-US" altLang="ja-JP" sz="2000" dirty="0"/>
              <a:t>by </a:t>
            </a:r>
            <a:r>
              <a:rPr lang="en-US" altLang="ja-JP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Parent may terminate the execution of children processes 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call.  Some reasons for doing so:</a:t>
            </a:r>
          </a:p>
          <a:p>
            <a:pPr lvl="1"/>
            <a:r>
              <a:rPr lang="en-US" altLang="en-US" sz="2000" dirty="0"/>
              <a:t>Child has exceeded allocated resources</a:t>
            </a:r>
          </a:p>
          <a:p>
            <a:pPr lvl="1"/>
            <a:r>
              <a:rPr lang="en-US" altLang="en-US" sz="2000" dirty="0"/>
              <a:t>Task assigned to child is no longer required</a:t>
            </a:r>
          </a:p>
          <a:p>
            <a:pPr lvl="1"/>
            <a:r>
              <a:rPr lang="en-US" altLang="en-US" sz="2000" dirty="0"/>
              <a:t>The parent is exiting, and the </a:t>
            </a:r>
            <a:r>
              <a:rPr lang="en-US" altLang="en-US" sz="2000" dirty="0" smtClean="0"/>
              <a:t>OS does </a:t>
            </a:r>
            <a:r>
              <a:rPr lang="en-US" altLang="en-US" sz="2000" dirty="0"/>
              <a:t>not allow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7" y="781417"/>
            <a:ext cx="7502901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900" dirty="0"/>
          </a:p>
          <a:p>
            <a:r>
              <a:rPr lang="en-US" altLang="en-US" sz="2000" dirty="0"/>
              <a:t>Some </a:t>
            </a:r>
            <a:r>
              <a:rPr lang="en-US" altLang="en-US" sz="2000" dirty="0" smtClean="0"/>
              <a:t>OS do </a:t>
            </a:r>
            <a:r>
              <a:rPr lang="en-US" altLang="en-US" sz="2000" dirty="0"/>
              <a:t>not allow child to </a:t>
            </a:r>
            <a:r>
              <a:rPr lang="en-US" altLang="en-US" sz="2000" dirty="0" smtClean="0"/>
              <a:t>exist </a:t>
            </a:r>
            <a:r>
              <a:rPr lang="en-US" altLang="en-US" sz="2000" dirty="0"/>
              <a:t>if its parent has terminated.  If a process terminates, then all its children must also be terminated.</a:t>
            </a:r>
          </a:p>
          <a:p>
            <a:pPr lvl="1"/>
            <a:r>
              <a:rPr lang="en-US" altLang="en-US" sz="2000" b="1" dirty="0"/>
              <a:t>cascading termination.  </a:t>
            </a:r>
            <a:r>
              <a:rPr lang="en-US" altLang="en-US" sz="2000" dirty="0"/>
              <a:t>All children, grandchildren, etc.,  are  terminated.</a:t>
            </a:r>
            <a:endParaRPr lang="en-US" altLang="en-US" sz="2000" b="1" dirty="0"/>
          </a:p>
          <a:p>
            <a:pPr lvl="1"/>
            <a:r>
              <a:rPr lang="en-US" altLang="en-US" sz="2000" dirty="0"/>
              <a:t>The termination is initiated by the </a:t>
            </a:r>
            <a:r>
              <a:rPr lang="en-US" altLang="en-US" sz="2000" dirty="0" smtClean="0"/>
              <a:t>OS.</a:t>
            </a:r>
            <a:endParaRPr lang="en-US" altLang="en-US" sz="2000" b="1" dirty="0"/>
          </a:p>
          <a:p>
            <a:r>
              <a:rPr lang="en-US" altLang="en-US" sz="2000" dirty="0"/>
              <a:t>The parent process may wait for termination of a child process by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call. The </a:t>
            </a:r>
            <a:r>
              <a:rPr lang="en-US" altLang="en-US" sz="2000" dirty="0"/>
              <a:t>call returns status information and the pid of the terminated process</a:t>
            </a: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pPr lvl="1"/>
            <a:r>
              <a:rPr lang="en-US" altLang="en-US" sz="2000" dirty="0"/>
              <a:t>If no parent waiting (did not invoke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 process is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pPr lvl="1"/>
            <a:r>
              <a:rPr lang="en-US" altLang="en-US" sz="2000" dirty="0"/>
              <a:t>If parent terminated without invoking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, process is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sz="2400" dirty="0"/>
              <a:t>Mobile </a:t>
            </a:r>
            <a:r>
              <a:rPr lang="en-US" altLang="en-US" sz="2400" dirty="0" smtClean="0"/>
              <a:t>OS often </a:t>
            </a:r>
            <a:r>
              <a:rPr lang="en-US" altLang="en-US" sz="2400" dirty="0"/>
              <a:t>have to terminate processes to reclaim system resources such as memory. From </a:t>
            </a:r>
            <a:r>
              <a:rPr lang="en-US" altLang="en-US" sz="2400" b="1" dirty="0"/>
              <a:t>most</a:t>
            </a:r>
            <a:r>
              <a:rPr lang="en-US" altLang="en-US" sz="2400" dirty="0"/>
              <a:t> to </a:t>
            </a:r>
            <a:r>
              <a:rPr lang="en-US" altLang="en-US" sz="2400" b="1" dirty="0"/>
              <a:t>least</a:t>
            </a:r>
            <a:r>
              <a:rPr lang="en-US" altLang="en-US" sz="2400" dirty="0"/>
              <a:t> important:</a:t>
            </a:r>
          </a:p>
          <a:p>
            <a:pPr lvl="1"/>
            <a:r>
              <a:rPr lang="en-US" altLang="en-US" sz="2400" dirty="0"/>
              <a:t>Foreground process</a:t>
            </a:r>
          </a:p>
          <a:p>
            <a:pPr lvl="1"/>
            <a:r>
              <a:rPr lang="en-US" altLang="en-US" sz="2400" dirty="0"/>
              <a:t>Visible process</a:t>
            </a:r>
          </a:p>
          <a:p>
            <a:pPr lvl="1"/>
            <a:r>
              <a:rPr lang="en-US" altLang="en-US" sz="2400" dirty="0"/>
              <a:t>Service process</a:t>
            </a:r>
          </a:p>
          <a:p>
            <a:pPr lvl="1"/>
            <a:r>
              <a:rPr lang="en-US" altLang="en-US" sz="2400" dirty="0"/>
              <a:t>Background process</a:t>
            </a:r>
          </a:p>
          <a:p>
            <a:pPr lvl="1"/>
            <a:r>
              <a:rPr lang="en-US" altLang="en-US" sz="2400" dirty="0"/>
              <a:t>Empty process</a:t>
            </a:r>
          </a:p>
          <a:p>
            <a:r>
              <a:rPr lang="en-US" altLang="en-US" sz="2400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sz="2000" dirty="0"/>
              <a:t>Many web browsers ran as single process (some still do)</a:t>
            </a:r>
          </a:p>
          <a:p>
            <a:pPr lvl="1"/>
            <a:r>
              <a:rPr lang="en-US" altLang="en-US" sz="2000" dirty="0"/>
              <a:t>If one web site causes trouble, entire browser can hang or crash</a:t>
            </a:r>
          </a:p>
          <a:p>
            <a:r>
              <a:rPr lang="en-US" altLang="en-US" sz="2000" dirty="0"/>
              <a:t>Google Chrome Browser is </a:t>
            </a:r>
            <a:r>
              <a:rPr lang="en-US" altLang="en-US" sz="2000" dirty="0" err="1"/>
              <a:t>multiprocess</a:t>
            </a:r>
            <a:r>
              <a:rPr lang="en-US" altLang="en-US" sz="2000" dirty="0"/>
              <a:t> with 3 different types of processes: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sz="2000" dirty="0"/>
              <a:t> process manages user interface, disk and network I/O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sz="2000" dirty="0"/>
              <a:t> process renders web pages, deals with HTML, </a:t>
            </a:r>
            <a:r>
              <a:rPr lang="en-US" altLang="en-US" sz="2000" dirty="0" err="1"/>
              <a:t>Javascript</a:t>
            </a:r>
            <a:r>
              <a:rPr lang="en-US" altLang="en-US" sz="2000" dirty="0"/>
              <a:t>. A new renderer created for each website opened</a:t>
            </a:r>
          </a:p>
          <a:p>
            <a:pPr lvl="2"/>
            <a:r>
              <a:rPr lang="en-US" altLang="en-US" sz="2000" dirty="0"/>
              <a:t>Runs in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2000" dirty="0"/>
              <a:t> restricting disk and network I/O, minimizing effect of security exploits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2" y="5445888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905404" cy="4530725"/>
          </a:xfrm>
        </p:spPr>
        <p:txBody>
          <a:bodyPr/>
          <a:lstStyle/>
          <a:p>
            <a:r>
              <a:rPr lang="en-US" altLang="en-US" sz="2000" dirty="0"/>
              <a:t>Processes within a system may be </a:t>
            </a:r>
            <a:r>
              <a:rPr lang="en-US" altLang="en-US" sz="2000" b="1" i="1" dirty="0"/>
              <a:t>independent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i="1" dirty="0"/>
              <a:t>cooperating</a:t>
            </a:r>
          </a:p>
          <a:p>
            <a:r>
              <a:rPr lang="en-US" altLang="en-US" sz="2000" dirty="0"/>
              <a:t>Cooperating process can affect or be affected by other processes, including sharing data</a:t>
            </a:r>
          </a:p>
          <a:p>
            <a:r>
              <a:rPr lang="en-US" altLang="en-US" sz="2000" dirty="0"/>
              <a:t>Reasons for cooperating processes:</a:t>
            </a:r>
          </a:p>
          <a:p>
            <a:pPr lvl="1"/>
            <a:r>
              <a:rPr lang="en-US" altLang="en-US" sz="2000" dirty="0"/>
              <a:t>Information sharing</a:t>
            </a:r>
          </a:p>
          <a:p>
            <a:pPr lvl="1"/>
            <a:r>
              <a:rPr lang="en-US" altLang="en-US" sz="2000" dirty="0"/>
              <a:t>Computation speedup</a:t>
            </a:r>
          </a:p>
          <a:p>
            <a:pPr lvl="1"/>
            <a:r>
              <a:rPr lang="en-US" altLang="en-US" sz="2000" dirty="0"/>
              <a:t>Modularity</a:t>
            </a:r>
          </a:p>
          <a:p>
            <a:pPr lvl="1"/>
            <a:r>
              <a:rPr lang="en-US" altLang="en-US" sz="2000" dirty="0"/>
              <a:t>Convenience	</a:t>
            </a:r>
          </a:p>
          <a:p>
            <a:r>
              <a:rPr lang="en-US" altLang="en-US" sz="2000" dirty="0"/>
              <a:t>Cooperating processes need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Two models of IPC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sz="2000" dirty="0"/>
              <a:t>Identify the separate components of a process and illustrate how they are </a:t>
            </a:r>
            <a:r>
              <a:rPr lang="en-US" altLang="en-US" sz="2000" dirty="0">
                <a:solidFill>
                  <a:srgbClr val="0000FF"/>
                </a:solidFill>
              </a:rPr>
              <a:t>represented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scheduled</a:t>
            </a:r>
            <a:r>
              <a:rPr lang="en-US" altLang="en-US" sz="2000" dirty="0"/>
              <a:t> in an </a:t>
            </a:r>
            <a:r>
              <a:rPr lang="en-US" altLang="en-US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sz="2000" dirty="0"/>
              <a:t>Describe and contrast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 using </a:t>
            </a:r>
            <a:r>
              <a:rPr lang="en-US" altLang="en-US" sz="2000" dirty="0">
                <a:solidFill>
                  <a:srgbClr val="0000FF"/>
                </a:solidFill>
              </a:rPr>
              <a:t>shared memory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message passing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Design programs that uses pipes and POSIX shared memory to perform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communication.</a:t>
            </a:r>
          </a:p>
          <a:p>
            <a:r>
              <a:rPr lang="en-US" altLang="en-US" sz="2000" dirty="0"/>
              <a:t>Describe client-server communication using sockets and remote procedure calls.</a:t>
            </a:r>
          </a:p>
          <a:p>
            <a:r>
              <a:rPr lang="en-US" altLang="en-US" sz="2000" dirty="0"/>
              <a:t>Design kernel modules that interact with the Linux </a:t>
            </a:r>
            <a:r>
              <a:rPr lang="en-US" altLang="en-US" sz="2000" dirty="0" smtClean="0"/>
              <a:t>OS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 sz="20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sz="2000" dirty="0"/>
              <a:t>Paradigm for cooperating processes:</a:t>
            </a:r>
          </a:p>
          <a:p>
            <a:pPr lvl="1"/>
            <a:r>
              <a:rPr lang="en-US" altLang="en-US" sz="2000" i="1" dirty="0"/>
              <a:t>producer</a:t>
            </a:r>
            <a:r>
              <a:rPr lang="en-US" altLang="en-US" sz="2000" dirty="0"/>
              <a:t> process produces information that is consumed by a </a:t>
            </a:r>
            <a:r>
              <a:rPr lang="en-US" altLang="en-US" sz="2000" i="1" dirty="0"/>
              <a:t>consumer</a:t>
            </a:r>
            <a:r>
              <a:rPr lang="en-US" altLang="en-US" sz="2000" dirty="0"/>
              <a:t> process</a:t>
            </a:r>
          </a:p>
          <a:p>
            <a:r>
              <a:rPr lang="en-US" altLang="en-US" sz="2000" dirty="0"/>
              <a:t>Two variations: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places no practical limit on the size of the buffer:</a:t>
            </a:r>
          </a:p>
          <a:p>
            <a:pPr lvl="2"/>
            <a:r>
              <a:rPr lang="en-US" altLang="en-US" sz="2000" dirty="0"/>
              <a:t>Producer never waits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assumes that there is a fixed buffer size</a:t>
            </a:r>
          </a:p>
          <a:p>
            <a:pPr lvl="2"/>
            <a:r>
              <a:rPr lang="en-US" altLang="en-US" sz="2000" dirty="0"/>
              <a:t>Producer must wait if all buffers are full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communication is under the control of the users processes not the </a:t>
            </a:r>
            <a:r>
              <a:rPr lang="en-US" altLang="en-US" sz="2400" dirty="0" smtClean="0"/>
              <a:t>OS.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Major </a:t>
            </a:r>
            <a:r>
              <a:rPr lang="en-US" altLang="en-US" sz="2400" dirty="0" smtClean="0"/>
              <a:t>issue </a:t>
            </a:r>
            <a:r>
              <a:rPr lang="en-US" altLang="en-US" sz="2400" dirty="0"/>
              <a:t>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sz="2000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typedef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in = 0;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out = 0;</a:t>
            </a:r>
          </a:p>
          <a:p>
            <a:pPr marL="1598613" lvl="3">
              <a:buFontTx/>
              <a:buNone/>
            </a:pPr>
            <a:endParaRPr lang="en-US" altLang="en-US" sz="2000" dirty="0"/>
          </a:p>
          <a:p>
            <a:r>
              <a:rPr lang="en-US" altLang="en-US" sz="2000" dirty="0"/>
              <a:t>Solution is correct, but can only use </a:t>
            </a:r>
            <a:r>
              <a:rPr lang="en-US" altLang="en-US" sz="2000" b="1" dirty="0">
                <a:latin typeface="Courier New" panose="02070309020205020404" pitchFamily="49" charset="0"/>
              </a:rPr>
              <a:t>BUFFER_SIZE-1</a:t>
            </a:r>
            <a:r>
              <a:rPr lang="en-US" altLang="en-US" sz="2000" dirty="0"/>
              <a:t> elements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buffer[in]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599734" cy="4762529"/>
          </a:xfrm>
        </p:spPr>
        <p:txBody>
          <a:bodyPr/>
          <a:lstStyle/>
          <a:p>
            <a:r>
              <a:rPr lang="en-US" altLang="en-US" sz="2400" dirty="0"/>
              <a:t>Suppose that we wanted to provide a solution to the consumer-producer problem that fills </a:t>
            </a:r>
            <a:r>
              <a:rPr lang="en-US" altLang="en-US" sz="2400" b="1" dirty="0">
                <a:solidFill>
                  <a:srgbClr val="000000"/>
                </a:solidFill>
              </a:rPr>
              <a:t>all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/>
              <a:t>the buffers. </a:t>
            </a:r>
          </a:p>
          <a:p>
            <a:r>
              <a:rPr lang="en-US" altLang="en-US" sz="2400" dirty="0"/>
              <a:t>We can do so by having an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that keeps track of the number of full buffers.  </a:t>
            </a:r>
          </a:p>
          <a:p>
            <a:r>
              <a:rPr lang="en-US" altLang="en-US" sz="2400" dirty="0"/>
              <a:t>Initially,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>
                <a:latin typeface="Courier" pitchFamily="-84" charset="0"/>
              </a:rPr>
              <a:t> </a:t>
            </a:r>
            <a:r>
              <a:rPr lang="en-US" altLang="en-US" sz="2400" dirty="0"/>
              <a:t>is set to 0. </a:t>
            </a:r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is incremented by the producer after it produces a new buffer.</a:t>
            </a:r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  <a:br>
              <a:rPr lang="en-US" altLang="en-US" sz="2400" dirty="0">
                <a:latin typeface="Courier New" panose="02070309020205020404" pitchFamily="49" charset="0"/>
              </a:rPr>
            </a:br>
            <a:r>
              <a:rPr lang="en-US" altLang="en-US" sz="24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buffer[in] =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en-US" altLang="en-US" sz="24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An </a:t>
            </a:r>
            <a:r>
              <a:rPr lang="en-US" altLang="en-US" sz="2000" dirty="0" smtClean="0"/>
              <a:t>OS executes </a:t>
            </a:r>
            <a:r>
              <a:rPr lang="en-US" altLang="en-US" sz="2000" dirty="0"/>
              <a:t>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000" dirty="0"/>
              <a:t> – a program in execution; process execution must progress in sequential fashion. No parallel execution of instructions of a </a:t>
            </a:r>
            <a:r>
              <a:rPr lang="en-US" altLang="en-US" sz="2000" dirty="0" smtClean="0"/>
              <a:t>single </a:t>
            </a:r>
            <a:r>
              <a:rPr lang="en-US" altLang="en-US" sz="2000" dirty="0"/>
              <a:t>process</a:t>
            </a:r>
          </a:p>
          <a:p>
            <a:r>
              <a:rPr lang="en-US" altLang="en-US" sz="2000" dirty="0"/>
              <a:t>Multiple parts</a:t>
            </a:r>
          </a:p>
          <a:p>
            <a:pPr lvl="1"/>
            <a:r>
              <a:rPr lang="en-US" altLang="en-US" sz="2000" dirty="0"/>
              <a:t>The program code, also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sz="2000" dirty="0"/>
              <a:t>Current activity including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sz="2000" dirty="0"/>
              <a:t>, processor registers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temporary data</a:t>
            </a:r>
          </a:p>
          <a:p>
            <a:pPr lvl="2"/>
            <a:r>
              <a:rPr lang="en-US" altLang="en-US" sz="2000" dirty="0"/>
              <a:t>Function parameters, return addresses, local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global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where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at most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</a:t>
            </a:r>
            <a:r>
              <a:rPr lang="en-US" altLang="en-US" sz="2400" i="1" dirty="0"/>
              <a:t> message</a:t>
            </a:r>
            <a:r>
              <a:rPr lang="en-US" altLang="en-US" sz="2400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If processes </a:t>
            </a:r>
            <a:r>
              <a:rPr lang="en-US" altLang="en-US" sz="2000" i="1" dirty="0"/>
              <a:t>P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Establish a </a:t>
            </a:r>
            <a:r>
              <a:rPr lang="en-US" altLang="en-US" sz="2000" b="1" i="1" dirty="0"/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i="1" dirty="0"/>
              <a:t>link</a:t>
            </a:r>
            <a:r>
              <a:rPr lang="en-US" altLang="en-US" sz="2000" b="1" dirty="0"/>
              <a:t> </a:t>
            </a:r>
            <a:r>
              <a:rPr lang="en-US" altLang="en-US" sz="2000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Implementation issues:</a:t>
            </a:r>
          </a:p>
          <a:p>
            <a:pPr lvl="1"/>
            <a:r>
              <a:rPr lang="en-US" altLang="en-US" sz="2000" dirty="0"/>
              <a:t>How are links established?</a:t>
            </a:r>
          </a:p>
          <a:p>
            <a:pPr lvl="1"/>
            <a:r>
              <a:rPr lang="en-US" altLang="en-US" sz="2000" dirty="0"/>
              <a:t>Can a link be associated with more than two processes?</a:t>
            </a:r>
          </a:p>
          <a:p>
            <a:pPr lvl="1"/>
            <a:r>
              <a:rPr lang="en-US" altLang="en-US" sz="2000" dirty="0"/>
              <a:t>How many links can there be between every pair of communicating processes?</a:t>
            </a:r>
          </a:p>
          <a:p>
            <a:pPr lvl="1"/>
            <a:r>
              <a:rPr lang="en-US" altLang="en-US" sz="2000" dirty="0"/>
              <a:t>What is the capacity of a link?</a:t>
            </a:r>
          </a:p>
          <a:p>
            <a:pPr lvl="1"/>
            <a:r>
              <a:rPr lang="en-US" altLang="en-US" sz="2000" dirty="0"/>
              <a:t>Is the size of a message that the link can accommodate fixed or variable?</a:t>
            </a:r>
          </a:p>
          <a:p>
            <a:pPr lvl="1"/>
            <a:r>
              <a:rPr lang="en-US" altLang="en-US" sz="2000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sz="2400" dirty="0"/>
              <a:t>Processes must name each other explicitly: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P, message</a:t>
            </a:r>
            <a:r>
              <a:rPr lang="en-US" altLang="en-US" sz="2400" dirty="0"/>
              <a:t>) – send a message to process P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Q, message</a:t>
            </a:r>
            <a:r>
              <a:rPr lang="en-US" altLang="en-US" sz="2400" dirty="0"/>
              <a:t>) – receive a message from process Q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Links are established automatically</a:t>
            </a:r>
          </a:p>
          <a:p>
            <a:pPr lvl="1"/>
            <a:r>
              <a:rPr lang="en-US" altLang="en-US" sz="2400" dirty="0"/>
              <a:t>A link is associated with exactly one pair of communicating processes</a:t>
            </a:r>
          </a:p>
          <a:p>
            <a:pPr lvl="1"/>
            <a:r>
              <a:rPr lang="en-US" altLang="en-US" sz="2400" dirty="0"/>
              <a:t>Between each pair there exists exactly one link</a:t>
            </a:r>
          </a:p>
          <a:p>
            <a:pPr lvl="1"/>
            <a:r>
              <a:rPr lang="en-US" altLang="en-US" sz="2400" dirty="0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 sz="2400" dirty="0"/>
              <a:t>Messages are directed and received from mailboxes (also referred to as ports)</a:t>
            </a:r>
          </a:p>
          <a:p>
            <a:pPr lvl="1"/>
            <a:r>
              <a:rPr lang="en-US" altLang="en-US" sz="2400" dirty="0"/>
              <a:t>Each mailbox has a unique id</a:t>
            </a:r>
          </a:p>
          <a:p>
            <a:pPr lvl="1"/>
            <a:r>
              <a:rPr lang="en-US" altLang="en-US" sz="2400" dirty="0"/>
              <a:t>Processes can communicate only if they share a mailbox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 established only if processes share a common mailbox</a:t>
            </a:r>
          </a:p>
          <a:p>
            <a:pPr lvl="1"/>
            <a:r>
              <a:rPr lang="en-US" altLang="en-US" sz="2400" dirty="0"/>
              <a:t>A link may be associated with many processes</a:t>
            </a:r>
          </a:p>
          <a:p>
            <a:pPr lvl="1"/>
            <a:r>
              <a:rPr lang="en-US" altLang="en-US" sz="2400" dirty="0"/>
              <a:t>Each pair of processes may share several communication links</a:t>
            </a:r>
          </a:p>
          <a:p>
            <a:pPr lvl="1"/>
            <a:r>
              <a:rPr lang="en-US" altLang="en-US" sz="2400" dirty="0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sz="2400" dirty="0"/>
              <a:t>Operations</a:t>
            </a:r>
          </a:p>
          <a:p>
            <a:pPr lvl="1"/>
            <a:r>
              <a:rPr lang="en-US" altLang="en-US" sz="2400" dirty="0"/>
              <a:t>Create a new mailbox (port)</a:t>
            </a:r>
          </a:p>
          <a:p>
            <a:pPr lvl="1"/>
            <a:r>
              <a:rPr lang="en-US" altLang="en-US" sz="2400" dirty="0"/>
              <a:t>Send and receive messages through mailbox</a:t>
            </a:r>
          </a:p>
          <a:p>
            <a:pPr lvl="1"/>
            <a:r>
              <a:rPr lang="en-US" altLang="en-US" sz="2400" dirty="0"/>
              <a:t>Delete a mailbox</a:t>
            </a:r>
          </a:p>
          <a:p>
            <a:r>
              <a:rPr lang="en-US" altLang="en-US" sz="2400" dirty="0"/>
              <a:t>Primitives are defined as: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send a message to mailbox A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7784272" cy="4530725"/>
          </a:xfrm>
        </p:spPr>
        <p:txBody>
          <a:bodyPr/>
          <a:lstStyle/>
          <a:p>
            <a:r>
              <a:rPr lang="en-US" altLang="en-US" sz="2400" dirty="0"/>
              <a:t>Mailbox sharing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,</a:t>
            </a:r>
            <a:r>
              <a:rPr lang="en-US" altLang="en-US" sz="2400" dirty="0"/>
              <a:t> 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share mailbox A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, sends;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receive</a:t>
            </a:r>
          </a:p>
          <a:p>
            <a:pPr lvl="1"/>
            <a:r>
              <a:rPr lang="en-US" altLang="en-US" sz="2400" dirty="0"/>
              <a:t>Who gets the message?</a:t>
            </a:r>
          </a:p>
          <a:p>
            <a:r>
              <a:rPr lang="en-US" altLang="en-US" sz="2400" dirty="0"/>
              <a:t>Solutions</a:t>
            </a:r>
          </a:p>
          <a:p>
            <a:pPr lvl="1"/>
            <a:r>
              <a:rPr lang="en-US" altLang="en-US" sz="2400" dirty="0"/>
              <a:t>Allow a link to be associated with at most two processes</a:t>
            </a:r>
          </a:p>
          <a:p>
            <a:pPr lvl="1"/>
            <a:r>
              <a:rPr lang="en-US" altLang="en-US" sz="2400" dirty="0"/>
              <a:t>Allow only one process at a time to execute a receive operation</a:t>
            </a:r>
          </a:p>
          <a:p>
            <a:pPr lvl="1"/>
            <a:r>
              <a:rPr lang="en-US" altLang="en-US" sz="2400" dirty="0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sz="2000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/>
              <a:t> 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20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7654511" cy="4595132"/>
          </a:xfrm>
        </p:spPr>
        <p:txBody>
          <a:bodyPr/>
          <a:lstStyle/>
          <a:p>
            <a:r>
              <a:rPr lang="en-US" altLang="en-US" sz="2400" dirty="0"/>
              <a:t>Program is </a:t>
            </a:r>
            <a:r>
              <a:rPr lang="en-US" altLang="en-US" sz="2400" b="1" dirty="0"/>
              <a:t>passive</a:t>
            </a:r>
            <a:r>
              <a:rPr lang="en-US" altLang="en-US" sz="2400" dirty="0"/>
              <a:t> entity stored on disk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sz="2400" dirty="0"/>
              <a:t>); process is </a:t>
            </a:r>
            <a:r>
              <a:rPr lang="en-US" altLang="en-US" sz="2400" b="1" dirty="0"/>
              <a:t>active</a:t>
            </a:r>
            <a:r>
              <a:rPr lang="en-US" altLang="en-US" sz="2400" b="1" i="1" dirty="0"/>
              <a:t> </a:t>
            </a:r>
          </a:p>
          <a:p>
            <a:pPr lvl="1"/>
            <a:r>
              <a:rPr lang="en-US" altLang="en-US" sz="2400" dirty="0"/>
              <a:t>Program becomes process when an executable file is loaded into memory</a:t>
            </a:r>
          </a:p>
          <a:p>
            <a:r>
              <a:rPr lang="en-US" altLang="en-US" sz="2400" dirty="0"/>
              <a:t>Execution of program started via GUI mouse clicks, command line entry of its name, etc.</a:t>
            </a:r>
          </a:p>
          <a:p>
            <a:r>
              <a:rPr lang="en-US" altLang="en-US" sz="2400" dirty="0"/>
              <a:t>One program can be several processes</a:t>
            </a:r>
          </a:p>
          <a:p>
            <a:pPr lvl="1"/>
            <a:r>
              <a:rPr lang="en-US" altLang="en-US" sz="2400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 sz="2400" dirty="0"/>
              <a:t>Queue of messages attached to the link.</a:t>
            </a:r>
          </a:p>
          <a:p>
            <a:r>
              <a:rPr lang="en-US" altLang="en-US" sz="2400" dirty="0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1.</a:t>
            </a:r>
            <a:r>
              <a:rPr lang="en-US" altLang="en-US" sz="2400" dirty="0"/>
              <a:t>	Zero capacity – no messages are queued on a link.</a:t>
            </a:r>
            <a:br>
              <a:rPr lang="en-US" altLang="en-US" sz="2400" dirty="0"/>
            </a:br>
            <a:r>
              <a:rPr lang="en-US" altLang="en-US" sz="2400" dirty="0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2.</a:t>
            </a:r>
            <a:r>
              <a:rPr lang="en-US" altLang="en-US" sz="2400" dirty="0"/>
              <a:t>	Bounded capacity – finite length of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messages</a:t>
            </a:r>
            <a:br>
              <a:rPr lang="en-US" altLang="en-US" sz="2400" dirty="0"/>
            </a:br>
            <a:r>
              <a:rPr lang="en-US" altLang="en-US" sz="2400" dirty="0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3.</a:t>
            </a:r>
            <a:r>
              <a:rPr lang="en-US" altLang="en-US" sz="2400" dirty="0"/>
              <a:t>	Unbounded capacity – infinite length </a:t>
            </a:r>
            <a:br>
              <a:rPr lang="en-US" altLang="en-US" sz="2400" dirty="0"/>
            </a:br>
            <a:r>
              <a:rPr lang="en-US" altLang="en-US" sz="2400" dirty="0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sz="2400" dirty="0"/>
              <a:t>POSIX Shared Memory</a:t>
            </a:r>
          </a:p>
          <a:p>
            <a:pPr lvl="1"/>
            <a:r>
              <a:rPr lang="en-US" altLang="en-US" sz="2400" dirty="0"/>
              <a:t>Process first creates shared memory segment</a:t>
            </a:r>
            <a:br>
              <a:rPr lang="en-US" altLang="en-US" sz="2400" dirty="0"/>
            </a:b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2"/>
            <a:r>
              <a:rPr lang="en-US" altLang="en-US" sz="2400" dirty="0"/>
              <a:t>Also used to open an existing segment</a:t>
            </a:r>
          </a:p>
          <a:p>
            <a:pPr lvl="1"/>
            <a:r>
              <a:rPr lang="en-US" altLang="en-US" sz="2400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	           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/>
              <a:t>to memory-map a file pointer to the shared memory object</a:t>
            </a:r>
          </a:p>
          <a:p>
            <a:pPr lvl="1"/>
            <a:r>
              <a:rPr lang="en-US" altLang="en-US" sz="2400" dirty="0"/>
              <a:t>Reading and writing to shared memory is done by using the pointer returned by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/>
              <a:t>.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sz="2000" dirty="0"/>
              <a:t>Mach communication is message based</a:t>
            </a:r>
          </a:p>
          <a:p>
            <a:pPr lvl="1"/>
            <a:r>
              <a:rPr lang="en-US" altLang="en-US" sz="2000" dirty="0"/>
              <a:t>Even system calls are messages</a:t>
            </a:r>
          </a:p>
          <a:p>
            <a:pPr lvl="1"/>
            <a:r>
              <a:rPr lang="en-US" altLang="en-US" sz="2000" dirty="0"/>
              <a:t>Each task gets two ports at creation  - Kernel and Notify</a:t>
            </a:r>
          </a:p>
          <a:p>
            <a:pPr lvl="1"/>
            <a:r>
              <a:rPr lang="en-US" altLang="en-US" sz="2000" dirty="0"/>
              <a:t>Messages are sent and received using the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sz="2000" b="1" dirty="0">
                <a:latin typeface="Courier New" panose="02070309020205020404" pitchFamily="49" charset="0"/>
              </a:rPr>
              <a:t>() </a:t>
            </a:r>
            <a:r>
              <a:rPr lang="en-US" altLang="en-US" sz="2000" dirty="0"/>
              <a:t>function</a:t>
            </a:r>
          </a:p>
          <a:p>
            <a:pPr lvl="1"/>
            <a:r>
              <a:rPr lang="en-US" altLang="en-US" sz="2000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    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sz="2000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sz="2000" dirty="0"/>
              <a:t>Send and receive are flexible; for example four options if mailbox full:</a:t>
            </a:r>
          </a:p>
          <a:p>
            <a:pPr lvl="2"/>
            <a:r>
              <a:rPr lang="en-US" altLang="en-US" sz="2000" dirty="0"/>
              <a:t>Wait indefinitely</a:t>
            </a:r>
          </a:p>
          <a:p>
            <a:pPr lvl="2"/>
            <a:r>
              <a:rPr lang="en-US" altLang="en-US" sz="2000" dirty="0"/>
              <a:t>Wait at most n milliseconds</a:t>
            </a:r>
          </a:p>
          <a:p>
            <a:pPr lvl="2"/>
            <a:r>
              <a:rPr lang="en-US" altLang="en-US" sz="2000" dirty="0"/>
              <a:t>Return immediately</a:t>
            </a:r>
          </a:p>
          <a:p>
            <a:pPr lvl="2"/>
            <a:r>
              <a:rPr lang="en-US" altLang="en-US" sz="2000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65" y="2236304"/>
            <a:ext cx="4939748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#include&lt;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/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mach.h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message </a:t>
            </a:r>
            <a:r>
              <a:rPr kumimoji="0" lang="en-US" altLang="en-US" sz="1600" b="1" dirty="0">
                <a:latin typeface="Courier New" panose="02070309020205020404" pitchFamily="49" charset="0"/>
              </a:rPr>
              <a:t>{</a:t>
            </a:r>
            <a:br>
              <a:rPr kumimoji="0" lang="en-US" altLang="en-US" sz="1600" b="1" dirty="0">
                <a:latin typeface="Courier New" panose="02070309020205020404" pitchFamily="49" charset="0"/>
              </a:rPr>
            </a:br>
            <a:r>
              <a:rPr kumimoji="0" lang="en-US" altLang="en-US" sz="16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 dirty="0">
                <a:latin typeface="Courier New" panose="02070309020205020404" pitchFamily="49" charset="0"/>
              </a:rPr>
              <a:t>}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server;</a:t>
            </a:r>
            <a:r>
              <a:rPr kumimoji="0" lang="en-US" altLang="en-US" b="1" dirty="0">
                <a:latin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endParaRPr kumimoji="0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7667763" cy="4530725"/>
          </a:xfrm>
        </p:spPr>
        <p:txBody>
          <a:bodyPr/>
          <a:lstStyle/>
          <a:p>
            <a:r>
              <a:rPr lang="en-US" altLang="en-US" sz="2000" dirty="0"/>
              <a:t>Message-passing centric via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sz="2000" b="1" dirty="0">
                <a:solidFill>
                  <a:srgbClr val="000000"/>
                </a:solidFill>
              </a:rPr>
              <a:t>)</a:t>
            </a:r>
            <a:r>
              <a:rPr lang="en-US" altLang="en-US" sz="2000" dirty="0"/>
              <a:t> facility</a:t>
            </a:r>
          </a:p>
          <a:p>
            <a:pPr lvl="1"/>
            <a:r>
              <a:rPr lang="en-US" altLang="en-US" sz="2000" dirty="0"/>
              <a:t>Only works between processes on the same system</a:t>
            </a:r>
          </a:p>
          <a:p>
            <a:pPr lvl="1"/>
            <a:r>
              <a:rPr lang="en-US" altLang="en-US" sz="2000" dirty="0"/>
              <a:t>Uses ports (like mailboxes) to establish and maintain communication channels</a:t>
            </a:r>
          </a:p>
          <a:p>
            <a:pPr lvl="1"/>
            <a:r>
              <a:rPr lang="en-US" altLang="en-US" sz="2000" dirty="0"/>
              <a:t>Communication works as follows:</a:t>
            </a:r>
          </a:p>
          <a:p>
            <a:pPr lvl="2"/>
            <a:r>
              <a:rPr lang="en-US" altLang="en-US" sz="2000" dirty="0"/>
              <a:t>The client opens a handle to the subsystem’</a:t>
            </a:r>
            <a:r>
              <a:rPr lang="en-US" altLang="ja-JP" sz="2000" dirty="0"/>
              <a:t>s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sz="2000" dirty="0"/>
              <a:t> object.</a:t>
            </a:r>
          </a:p>
          <a:p>
            <a:pPr lvl="2"/>
            <a:r>
              <a:rPr lang="en-US" altLang="en-US" sz="2000" dirty="0"/>
              <a:t>The client sends a connection request.</a:t>
            </a:r>
          </a:p>
          <a:p>
            <a:pPr lvl="2"/>
            <a:r>
              <a:rPr lang="en-US" altLang="en-US" sz="2000" dirty="0"/>
              <a:t>The server creates two private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and returns the handle to one of them to the client.</a:t>
            </a:r>
          </a:p>
          <a:p>
            <a:pPr lvl="2"/>
            <a:r>
              <a:rPr lang="en-US" altLang="en-US" sz="2000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41" y="1203811"/>
            <a:ext cx="3108118" cy="497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sz="2000" dirty="0"/>
              <a:t>Acts as a conduit allowing two processes to communicate</a:t>
            </a:r>
          </a:p>
          <a:p>
            <a:r>
              <a:rPr lang="en-US" altLang="en-US" sz="2000" dirty="0"/>
              <a:t>Issues:</a:t>
            </a:r>
          </a:p>
          <a:p>
            <a:pPr lvl="1"/>
            <a:r>
              <a:rPr lang="en-US" altLang="en-US" sz="2000" dirty="0"/>
              <a:t>Is communication unidirectional or bidirectional?</a:t>
            </a:r>
          </a:p>
          <a:p>
            <a:pPr lvl="1"/>
            <a:r>
              <a:rPr lang="en-US" altLang="en-US" sz="2000" dirty="0"/>
              <a:t>In the case of two-way communication, is it half or full-duplex?</a:t>
            </a:r>
          </a:p>
          <a:p>
            <a:pPr lvl="1"/>
            <a:r>
              <a:rPr lang="en-US" altLang="en-US" sz="2000" dirty="0"/>
              <a:t>Must there exist a relationship (i.e., </a:t>
            </a:r>
            <a:r>
              <a:rPr lang="en-US" altLang="en-US" sz="2000" b="1" i="1" dirty="0"/>
              <a:t>parent-child</a:t>
            </a:r>
            <a:r>
              <a:rPr lang="en-US" altLang="en-US" sz="2000" dirty="0"/>
              <a:t>) between the communicating processes?</a:t>
            </a:r>
          </a:p>
          <a:p>
            <a:pPr lvl="1"/>
            <a:r>
              <a:rPr lang="en-US" altLang="en-US" sz="2000" dirty="0"/>
              <a:t>Can the pipes be used over a network?</a:t>
            </a:r>
          </a:p>
          <a:p>
            <a:r>
              <a:rPr lang="en-US" altLang="en-US" sz="2000" b="1" dirty="0"/>
              <a:t>Ordinary pipes </a:t>
            </a:r>
            <a:r>
              <a:rPr lang="en-US" altLang="en-US" sz="2000" dirty="0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sz="2000" b="1" dirty="0"/>
              <a:t>Named pipes </a:t>
            </a:r>
            <a:r>
              <a:rPr lang="en-US" altLang="en-US" sz="2000" dirty="0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sz="2000" dirty="0"/>
              <a:t>Ordinary Pipes</a:t>
            </a:r>
            <a:r>
              <a:rPr lang="en-US" altLang="en-US" sz="2000" b="1" dirty="0"/>
              <a:t> </a:t>
            </a:r>
            <a:r>
              <a:rPr lang="en-US" altLang="en-US" sz="2000" dirty="0"/>
              <a:t>allow communication in standard producer-consumer style</a:t>
            </a:r>
          </a:p>
          <a:p>
            <a:r>
              <a:rPr lang="en-US" altLang="en-US" sz="2000" dirty="0"/>
              <a:t>Producer writes to one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Consumer reads from the other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sz="2000" i="1" dirty="0"/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Ordinary pipes are therefore unidirectional</a:t>
            </a:r>
          </a:p>
          <a:p>
            <a:r>
              <a:rPr lang="en-US" altLang="en-US" sz="2000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4027556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 sz="2400" dirty="0"/>
              <a:t>Named Pipes are more powerful than ordinary pipes</a:t>
            </a:r>
          </a:p>
          <a:p>
            <a:r>
              <a:rPr lang="en-US" altLang="en-US" sz="2400" dirty="0"/>
              <a:t>Communication is bidirectional</a:t>
            </a:r>
          </a:p>
          <a:p>
            <a:r>
              <a:rPr lang="en-US" altLang="en-US" sz="2400" dirty="0"/>
              <a:t>No parent-child relationship is necessary between the communicating processes</a:t>
            </a:r>
          </a:p>
          <a:p>
            <a:r>
              <a:rPr lang="en-US" altLang="en-US" sz="2400" dirty="0"/>
              <a:t>Several processes can use the named pipe for communication</a:t>
            </a:r>
          </a:p>
          <a:p>
            <a:r>
              <a:rPr lang="en-US" altLang="en-US" sz="2400" dirty="0"/>
              <a:t>Provided on both UNIX and Windows systems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 sz="2400" dirty="0"/>
              <a:t>Sockets</a:t>
            </a:r>
          </a:p>
          <a:p>
            <a:r>
              <a:rPr lang="en-US" altLang="en-US" sz="2400" dirty="0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is defined as an endpoint for communication</a:t>
            </a:r>
            <a:endParaRPr lang="en-US" altLang="en-US" sz="1000" dirty="0"/>
          </a:p>
          <a:p>
            <a:r>
              <a:rPr lang="en-US" altLang="en-US" sz="2400" dirty="0"/>
              <a:t>Concatenation of IP address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400" dirty="0"/>
              <a:t> – a number included at start of message packet to differentiate network services on a host</a:t>
            </a:r>
            <a:endParaRPr lang="en-US" altLang="en-US" sz="1000" dirty="0"/>
          </a:p>
          <a:p>
            <a:r>
              <a:rPr lang="en-US" altLang="en-US" sz="2400" dirty="0"/>
              <a:t>The socket </a:t>
            </a:r>
            <a:r>
              <a:rPr lang="en-US" altLang="en-US" sz="2400" b="1" dirty="0"/>
              <a:t>161.25.19.8:1625</a:t>
            </a:r>
            <a:r>
              <a:rPr lang="en-US" altLang="en-US" sz="2400" dirty="0"/>
              <a:t> refers to port </a:t>
            </a:r>
            <a:r>
              <a:rPr lang="en-US" altLang="en-US" sz="2400" b="1" dirty="0"/>
              <a:t>1625</a:t>
            </a:r>
            <a:r>
              <a:rPr lang="en-US" altLang="en-US" sz="2400" dirty="0"/>
              <a:t> on host </a:t>
            </a:r>
            <a:r>
              <a:rPr lang="en-US" altLang="en-US" sz="2400" b="1" dirty="0"/>
              <a:t>161.25.19.8</a:t>
            </a:r>
            <a:endParaRPr lang="en-US" altLang="en-US" sz="1000" b="1" dirty="0"/>
          </a:p>
          <a:p>
            <a:r>
              <a:rPr lang="en-US" altLang="en-US" sz="2400" dirty="0"/>
              <a:t>Communication consists between a pair of sockets</a:t>
            </a:r>
            <a:endParaRPr lang="en-US" altLang="en-US" sz="1000" dirty="0"/>
          </a:p>
          <a:p>
            <a:r>
              <a:rPr lang="en-US" altLang="en-US" sz="2400" dirty="0"/>
              <a:t>All ports below 1024 are </a:t>
            </a:r>
            <a:r>
              <a:rPr lang="en-US" altLang="en-US" sz="2400" b="1" i="1" dirty="0"/>
              <a:t>well known</a:t>
            </a:r>
            <a:r>
              <a:rPr lang="en-US" altLang="en-US" sz="2400" dirty="0"/>
              <a:t>, used for standard services</a:t>
            </a:r>
            <a:endParaRPr lang="en-US" altLang="en-US" sz="1000" dirty="0"/>
          </a:p>
          <a:p>
            <a:r>
              <a:rPr lang="en-US" altLang="en-US" sz="2400" dirty="0"/>
              <a:t>Special IP address 127.0.0.1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sz="2400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sz="2000" dirty="0"/>
              <a:t>Three types of sockets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sz="2000" dirty="0"/>
              <a:t>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sz="2000" dirty="0"/>
              <a:t> class– data can be sent to multiple recipients</a:t>
            </a:r>
          </a:p>
          <a:p>
            <a:r>
              <a:rPr lang="en-US" altLang="en-US" sz="2000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8033578" cy="4867275"/>
          </a:xfrm>
        </p:spPr>
        <p:txBody>
          <a:bodyPr/>
          <a:lstStyle/>
          <a:p>
            <a:r>
              <a:rPr lang="en-US" altLang="en-US" sz="2400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sz="2400" dirty="0"/>
              <a:t>Again uses ports for service differentiation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sz="2400" dirty="0"/>
              <a:t> – client-side proxy for the actual procedure on the server</a:t>
            </a:r>
          </a:p>
          <a:p>
            <a:r>
              <a:rPr lang="en-US" altLang="en-US" sz="2400" dirty="0"/>
              <a:t>The client-side stub locates the server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sz="2400" dirty="0"/>
              <a:t> the parameters</a:t>
            </a:r>
          </a:p>
          <a:p>
            <a:r>
              <a:rPr lang="en-US" altLang="en-US" sz="2400" dirty="0"/>
              <a:t>The server-side stub receives this message, unpacks the marshalled parameters, and performs the procedure on the server</a:t>
            </a:r>
          </a:p>
          <a:p>
            <a:r>
              <a:rPr lang="en-US" altLang="en-US" sz="2400" dirty="0"/>
              <a:t>On Windows, stub code compile from specification written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sz="2400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Data representation handled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sz="2400" dirty="0"/>
              <a:t>) format to account for different architectures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sz="2400" dirty="0"/>
              <a:t>Remote communication has more failure scenarios than local</a:t>
            </a:r>
          </a:p>
          <a:p>
            <a:pPr lvl="1"/>
            <a:r>
              <a:rPr lang="en-US" altLang="en-US" sz="2400" dirty="0"/>
              <a:t>Messages can be delivered </a:t>
            </a:r>
            <a:r>
              <a:rPr lang="en-US" altLang="en-US" sz="2400" b="1" i="1" dirty="0"/>
              <a:t>exactly once </a:t>
            </a:r>
            <a:r>
              <a:rPr lang="en-US" altLang="en-US" sz="2400" dirty="0"/>
              <a:t>rather than </a:t>
            </a:r>
            <a:r>
              <a:rPr lang="en-US" altLang="en-US" sz="2400" b="1" i="1" dirty="0"/>
              <a:t>at most once</a:t>
            </a:r>
          </a:p>
          <a:p>
            <a:r>
              <a:rPr lang="en-US" altLang="en-US" sz="2400" dirty="0"/>
              <a:t>OS typically provides a rendezvous (or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sz="2400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9" y="1440415"/>
            <a:ext cx="8328290" cy="395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691507" cy="3254375"/>
          </a:xfrm>
        </p:spPr>
        <p:txBody>
          <a:bodyPr/>
          <a:lstStyle/>
          <a:p>
            <a:r>
              <a:rPr lang="en-US" altLang="en-US" sz="2400" dirty="0"/>
              <a:t>As a process executes, it changes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sz="2400" b="1" dirty="0"/>
              <a:t>New</a:t>
            </a:r>
            <a:r>
              <a:rPr lang="en-US" altLang="en-US" sz="2400" dirty="0"/>
              <a:t>:  The process is being created</a:t>
            </a:r>
          </a:p>
          <a:p>
            <a:pPr lvl="1"/>
            <a:r>
              <a:rPr lang="en-US" altLang="en-US" sz="2400" b="1" dirty="0"/>
              <a:t>Running</a:t>
            </a:r>
            <a:r>
              <a:rPr lang="en-US" altLang="en-US" sz="2400" dirty="0"/>
              <a:t>:  Instructions are being executed</a:t>
            </a:r>
          </a:p>
          <a:p>
            <a:pPr lvl="1"/>
            <a:r>
              <a:rPr lang="en-US" altLang="en-US" sz="2400" b="1" dirty="0"/>
              <a:t>Waiting</a:t>
            </a:r>
            <a:r>
              <a:rPr lang="en-US" altLang="en-US" sz="2400" dirty="0"/>
              <a:t>:  The process is waiting for some event to occur</a:t>
            </a:r>
          </a:p>
          <a:p>
            <a:pPr lvl="1"/>
            <a:r>
              <a:rPr lang="en-US" altLang="en-US" sz="2400" b="1" dirty="0"/>
              <a:t>Ready</a:t>
            </a:r>
            <a:r>
              <a:rPr lang="en-US" altLang="en-US" sz="2400" dirty="0"/>
              <a:t>:  The process is waiting to be assigned to a processor</a:t>
            </a:r>
          </a:p>
          <a:p>
            <a:pPr lvl="1"/>
            <a:r>
              <a:rPr lang="en-US" altLang="en-US" sz="2400" b="1" dirty="0"/>
              <a:t>Terminated</a:t>
            </a:r>
            <a:r>
              <a:rPr lang="en-US" altLang="en-US" sz="2400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0" y="1997765"/>
            <a:ext cx="8253354" cy="321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16530</TotalTime>
  <Words>2982</Words>
  <Application>Microsoft Office PowerPoint</Application>
  <PresentationFormat>如螢幕大小 (4:3)</PresentationFormat>
  <Paragraphs>476</Paragraphs>
  <Slides>74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7" baseType="lpstr">
      <vt:lpstr>Courier</vt:lpstr>
      <vt:lpstr>Monaco</vt:lpstr>
      <vt:lpstr>Monotype Sorts</vt:lpstr>
      <vt:lpstr>ＭＳ Ｐゴシック</vt:lpstr>
      <vt:lpstr>ＭＳ Ｐゴシック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350</cp:revision>
  <cp:lastPrinted>2013-10-02T18:16:40Z</cp:lastPrinted>
  <dcterms:created xsi:type="dcterms:W3CDTF">2011-01-13T23:43:38Z</dcterms:created>
  <dcterms:modified xsi:type="dcterms:W3CDTF">2020-03-17T09:20:45Z</dcterms:modified>
</cp:coreProperties>
</file>